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91" r:id="rId5"/>
    <p:sldId id="392" r:id="rId6"/>
    <p:sldId id="402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</p:sldIdLst>
  <p:sldSz cx="9144000" cy="5143500" type="screen16x9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31">
          <p15:clr>
            <a:srgbClr val="A4A3A4"/>
          </p15:clr>
        </p15:guide>
        <p15:guide id="2" orient="horz" pos="761">
          <p15:clr>
            <a:srgbClr val="A4A3A4"/>
          </p15:clr>
        </p15:guide>
        <p15:guide id="3" orient="horz" pos="2672">
          <p15:clr>
            <a:srgbClr val="A4A3A4"/>
          </p15:clr>
        </p15:guide>
        <p15:guide id="4" orient="horz" pos="2187">
          <p15:clr>
            <a:srgbClr val="A4A3A4"/>
          </p15:clr>
        </p15:guide>
        <p15:guide id="5" orient="horz" pos="850">
          <p15:clr>
            <a:srgbClr val="A4A3A4"/>
          </p15:clr>
        </p15:guide>
        <p15:guide id="6" orient="horz" pos="1767">
          <p15:clr>
            <a:srgbClr val="A4A3A4"/>
          </p15:clr>
        </p15:guide>
        <p15:guide id="7" orient="horz" pos="2253">
          <p15:clr>
            <a:srgbClr val="A4A3A4"/>
          </p15:clr>
        </p15:guide>
        <p15:guide id="8" orient="horz" pos="1671">
          <p15:clr>
            <a:srgbClr val="A4A3A4"/>
          </p15:clr>
        </p15:guide>
        <p15:guide id="9" pos="455">
          <p15:clr>
            <a:srgbClr val="A4A3A4"/>
          </p15:clr>
        </p15:guide>
        <p15:guide id="10" pos="1195">
          <p15:clr>
            <a:srgbClr val="A4A3A4"/>
          </p15:clr>
        </p15:guide>
        <p15:guide id="11" pos="2008">
          <p15:clr>
            <a:srgbClr val="A4A3A4"/>
          </p15:clr>
        </p15:guide>
        <p15:guide id="12" pos="3625">
          <p15:clr>
            <a:srgbClr val="A4A3A4"/>
          </p15:clr>
        </p15:guide>
        <p15:guide id="13" pos="5375">
          <p15:clr>
            <a:srgbClr val="A4A3A4"/>
          </p15:clr>
        </p15:guide>
        <p15:guide id="14" pos="2816">
          <p15:clr>
            <a:srgbClr val="A4A3A4"/>
          </p15:clr>
        </p15:guide>
        <p15:guide id="15" pos="2885">
          <p15:clr>
            <a:srgbClr val="A4A3A4"/>
          </p15:clr>
        </p15:guide>
        <p15:guide id="16" pos="12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E2DD"/>
    <a:srgbClr val="AEA79F"/>
    <a:srgbClr val="E60000"/>
    <a:srgbClr val="5E27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80" autoAdjust="0"/>
    <p:restoredTop sz="90323" autoAdjust="0"/>
  </p:normalViewPr>
  <p:slideViewPr>
    <p:cSldViewPr>
      <p:cViewPr varScale="1">
        <p:scale>
          <a:sx n="88" d="100"/>
          <a:sy n="88" d="100"/>
        </p:scale>
        <p:origin x="-1140" y="-96"/>
      </p:cViewPr>
      <p:guideLst>
        <p:guide orient="horz" pos="3131"/>
        <p:guide orient="horz" pos="761"/>
        <p:guide orient="horz" pos="2672"/>
        <p:guide orient="horz" pos="2187"/>
        <p:guide orient="horz" pos="850"/>
        <p:guide orient="horz" pos="1767"/>
        <p:guide orient="horz" pos="2253"/>
        <p:guide orient="horz" pos="1671"/>
        <p:guide pos="455"/>
        <p:guide pos="1195"/>
        <p:guide pos="2008"/>
        <p:guide pos="3625"/>
        <p:guide pos="5375"/>
        <p:guide pos="2816"/>
        <p:guide pos="2885"/>
        <p:guide pos="1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&#225;rton%20Gy&#246;rgy\Dropbox\TKP_Voda_dokumentumok\privatbankar\mobilnet_vs_oth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0.10010915526541704"/>
          <c:y val="2.8759928658698444E-2"/>
          <c:w val="0.88015105110515413"/>
          <c:h val="0.6493339678984047"/>
        </c:manualLayout>
      </c:layout>
      <c:barChart>
        <c:barDir val="col"/>
        <c:grouping val="clustered"/>
        <c:ser>
          <c:idx val="6"/>
          <c:order val="5"/>
          <c:tx>
            <c:strRef>
              <c:f>Munka1!$H$1:$H$3</c:f>
              <c:strCache>
                <c:ptCount val="1"/>
                <c:pt idx="0">
                  <c:v>Összesen</c:v>
                </c:pt>
              </c:strCache>
            </c:strRef>
          </c:tx>
          <c:spPr>
            <a:solidFill>
              <a:srgbClr val="E60000"/>
            </a:solidFill>
          </c:spPr>
          <c:cat>
            <c:numRef>
              <c:f>Munka1!$A$4:$A$13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Munka1!$H$4:$H$13</c:f>
              <c:numCache>
                <c:formatCode>#,##0</c:formatCode>
                <c:ptCount val="10"/>
                <c:pt idx="0">
                  <c:v>666592</c:v>
                </c:pt>
                <c:pt idx="1">
                  <c:v>794877</c:v>
                </c:pt>
                <c:pt idx="2">
                  <c:v>1000737</c:v>
                </c:pt>
                <c:pt idx="3">
                  <c:v>1329625</c:v>
                </c:pt>
                <c:pt idx="4">
                  <c:v>1832023</c:v>
                </c:pt>
                <c:pt idx="5">
                  <c:v>2310914</c:v>
                </c:pt>
                <c:pt idx="6">
                  <c:v>2803543</c:v>
                </c:pt>
                <c:pt idx="7">
                  <c:v>3341464</c:v>
                </c:pt>
                <c:pt idx="8">
                  <c:v>4332525</c:v>
                </c:pt>
                <c:pt idx="9">
                  <c:v>5455639</c:v>
                </c:pt>
              </c:numCache>
            </c:numRef>
          </c:val>
        </c:ser>
        <c:ser>
          <c:idx val="7"/>
          <c:order val="6"/>
          <c:tx>
            <c:strRef>
              <c:f>Munka1!$I$1:$I$3</c:f>
              <c:strCache>
                <c:ptCount val="1"/>
                <c:pt idx="0">
                  <c:v>Előfizetések száma mobilnet nélkül</c:v>
                </c:pt>
              </c:strCache>
            </c:strRef>
          </c:tx>
          <c:cat>
            <c:numRef>
              <c:f>Munka1!$A$4:$A$13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Munka1!$I$4:$I$13</c:f>
              <c:numCache>
                <c:formatCode>#,##0</c:formatCode>
                <c:ptCount val="10"/>
                <c:pt idx="0">
                  <c:v>666592</c:v>
                </c:pt>
                <c:pt idx="1">
                  <c:v>794877</c:v>
                </c:pt>
                <c:pt idx="2">
                  <c:v>1000737</c:v>
                </c:pt>
                <c:pt idx="3">
                  <c:v>1129841</c:v>
                </c:pt>
                <c:pt idx="4">
                  <c:v>1475302</c:v>
                </c:pt>
                <c:pt idx="5">
                  <c:v>1740079</c:v>
                </c:pt>
                <c:pt idx="6">
                  <c:v>1870543</c:v>
                </c:pt>
                <c:pt idx="7">
                  <c:v>2034552</c:v>
                </c:pt>
                <c:pt idx="8">
                  <c:v>2177683</c:v>
                </c:pt>
                <c:pt idx="9">
                  <c:v>2278227</c:v>
                </c:pt>
              </c:numCache>
            </c:numRef>
          </c:val>
        </c:ser>
        <c:axId val="57099776"/>
        <c:axId val="57101312"/>
      </c:barChart>
      <c:lineChart>
        <c:grouping val="standard"/>
        <c:ser>
          <c:idx val="0"/>
          <c:order val="0"/>
          <c:tx>
            <c:strRef>
              <c:f>Munka1!$B$1:$B$3</c:f>
              <c:strCache>
                <c:ptCount val="1"/>
                <c:pt idx="0">
                  <c:v>Kapcsolt vonalon (modem segítségével)  + ISDN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Munka1!$A$4:$A$13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Munka1!$B$4:$B$13</c:f>
              <c:numCache>
                <c:formatCode>#,##0</c:formatCode>
                <c:ptCount val="10"/>
                <c:pt idx="0">
                  <c:v>391398</c:v>
                </c:pt>
                <c:pt idx="1">
                  <c:v>320494</c:v>
                </c:pt>
                <c:pt idx="2">
                  <c:v>241611</c:v>
                </c:pt>
                <c:pt idx="3">
                  <c:v>85878</c:v>
                </c:pt>
                <c:pt idx="4">
                  <c:v>62985</c:v>
                </c:pt>
                <c:pt idx="5">
                  <c:v>24742</c:v>
                </c:pt>
                <c:pt idx="6">
                  <c:v>22403</c:v>
                </c:pt>
                <c:pt idx="7">
                  <c:v>15137</c:v>
                </c:pt>
                <c:pt idx="8">
                  <c:v>13527</c:v>
                </c:pt>
                <c:pt idx="9">
                  <c:v>12897</c:v>
                </c:pt>
              </c:numCache>
            </c:numRef>
          </c:val>
        </c:ser>
        <c:ser>
          <c:idx val="1"/>
          <c:order val="1"/>
          <c:tx>
            <c:strRef>
              <c:f>Munka1!$C$1:$C$3</c:f>
              <c:strCache>
                <c:ptCount val="1"/>
                <c:pt idx="0">
                  <c:v>xDSL</c:v>
                </c:pt>
              </c:strCache>
            </c:strRef>
          </c:tx>
          <c:marker>
            <c:symbol val="none"/>
          </c:marker>
          <c:cat>
            <c:numRef>
              <c:f>Munka1!$A$4:$A$13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Munka1!$C$4:$C$13</c:f>
              <c:numCache>
                <c:formatCode>#,##0</c:formatCode>
                <c:ptCount val="10"/>
                <c:pt idx="0">
                  <c:v>114813</c:v>
                </c:pt>
                <c:pt idx="1">
                  <c:v>235969</c:v>
                </c:pt>
                <c:pt idx="2">
                  <c:v>372523</c:v>
                </c:pt>
                <c:pt idx="3">
                  <c:v>597331</c:v>
                </c:pt>
                <c:pt idx="4">
                  <c:v>739028</c:v>
                </c:pt>
                <c:pt idx="5">
                  <c:v>806569</c:v>
                </c:pt>
                <c:pt idx="6">
                  <c:v>800013</c:v>
                </c:pt>
                <c:pt idx="7">
                  <c:v>789657</c:v>
                </c:pt>
                <c:pt idx="8">
                  <c:v>801165</c:v>
                </c:pt>
                <c:pt idx="9">
                  <c:v>774458</c:v>
                </c:pt>
              </c:numCache>
            </c:numRef>
          </c:val>
        </c:ser>
        <c:ser>
          <c:idx val="2"/>
          <c:order val="2"/>
          <c:tx>
            <c:strRef>
              <c:f>Munka1!$D$1:$D$3</c:f>
              <c:strCache>
                <c:ptCount val="1"/>
                <c:pt idx="0">
                  <c:v>Kábel-tv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Munka1!$A$4:$A$13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Munka1!$D$4:$D$13</c:f>
              <c:numCache>
                <c:formatCode>#,##0</c:formatCode>
                <c:ptCount val="10"/>
                <c:pt idx="0">
                  <c:v>77189</c:v>
                </c:pt>
                <c:pt idx="1">
                  <c:v>135803</c:v>
                </c:pt>
                <c:pt idx="2">
                  <c:v>212145</c:v>
                </c:pt>
                <c:pt idx="3">
                  <c:v>374647</c:v>
                </c:pt>
                <c:pt idx="4">
                  <c:v>563593</c:v>
                </c:pt>
                <c:pt idx="5">
                  <c:v>718060</c:v>
                </c:pt>
                <c:pt idx="6">
                  <c:v>782430</c:v>
                </c:pt>
                <c:pt idx="7">
                  <c:v>893177</c:v>
                </c:pt>
                <c:pt idx="8">
                  <c:v>970499</c:v>
                </c:pt>
                <c:pt idx="9">
                  <c:v>1055078</c:v>
                </c:pt>
              </c:numCache>
            </c:numRef>
          </c:val>
        </c:ser>
        <c:ser>
          <c:idx val="4"/>
          <c:order val="3"/>
          <c:tx>
            <c:strRef>
              <c:f>Munka1!$F$1:$F$3</c:f>
              <c:strCache>
                <c:ptCount val="1"/>
                <c:pt idx="0">
                  <c:v>ebből mobilinternet</c:v>
                </c:pt>
              </c:strCache>
            </c:strRef>
          </c:tx>
          <c:spPr>
            <a:ln w="444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Munka1!$A$4:$A$13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Munka1!$F$4:$F$13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#,##0">
                  <c:v>199784</c:v>
                </c:pt>
                <c:pt idx="4" formatCode="#,##0">
                  <c:v>356721</c:v>
                </c:pt>
                <c:pt idx="5" formatCode="#,##0">
                  <c:v>570835</c:v>
                </c:pt>
                <c:pt idx="6" formatCode="#,##0">
                  <c:v>933000</c:v>
                </c:pt>
                <c:pt idx="7" formatCode="#,##0">
                  <c:v>1306912</c:v>
                </c:pt>
                <c:pt idx="8" formatCode="#,##0">
                  <c:v>2154842</c:v>
                </c:pt>
                <c:pt idx="9" formatCode="#,##0">
                  <c:v>3177412</c:v>
                </c:pt>
              </c:numCache>
            </c:numRef>
          </c:val>
        </c:ser>
        <c:ser>
          <c:idx val="5"/>
          <c:order val="4"/>
          <c:tx>
            <c:strRef>
              <c:f>Munka1!$G$1:$G$3</c:f>
              <c:strCache>
                <c:ptCount val="1"/>
                <c:pt idx="0">
                  <c:v>Egyéb (pl LAN, bérelt vonal)</c:v>
                </c:pt>
              </c:strCache>
            </c:strRef>
          </c:tx>
          <c:marker>
            <c:symbol val="none"/>
          </c:marker>
          <c:cat>
            <c:numRef>
              <c:f>Munka1!$A$4:$A$13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Munka1!$G$4:$G$13</c:f>
              <c:numCache>
                <c:formatCode>#,##0</c:formatCode>
                <c:ptCount val="10"/>
                <c:pt idx="0">
                  <c:v>22654</c:v>
                </c:pt>
                <c:pt idx="1">
                  <c:v>14489</c:v>
                </c:pt>
                <c:pt idx="2">
                  <c:v>18470</c:v>
                </c:pt>
                <c:pt idx="3">
                  <c:v>19995</c:v>
                </c:pt>
                <c:pt idx="4">
                  <c:v>32056</c:v>
                </c:pt>
                <c:pt idx="5">
                  <c:v>83420</c:v>
                </c:pt>
                <c:pt idx="6">
                  <c:v>161799</c:v>
                </c:pt>
                <c:pt idx="7">
                  <c:v>236454</c:v>
                </c:pt>
                <c:pt idx="8">
                  <c:v>292386</c:v>
                </c:pt>
                <c:pt idx="9">
                  <c:v>334529</c:v>
                </c:pt>
              </c:numCache>
            </c:numRef>
          </c:val>
        </c:ser>
        <c:marker val="1"/>
        <c:axId val="57099776"/>
        <c:axId val="57101312"/>
      </c:lineChart>
      <c:catAx>
        <c:axId val="57099776"/>
        <c:scaling>
          <c:orientation val="minMax"/>
        </c:scaling>
        <c:axPos val="b"/>
        <c:numFmt formatCode="General" sourceLinked="1"/>
        <c:tickLblPos val="nextTo"/>
        <c:crossAx val="57101312"/>
        <c:crosses val="autoZero"/>
        <c:auto val="1"/>
        <c:lblAlgn val="ctr"/>
        <c:lblOffset val="100"/>
      </c:catAx>
      <c:valAx>
        <c:axId val="57101312"/>
        <c:scaling>
          <c:orientation val="minMax"/>
        </c:scaling>
        <c:axPos val="l"/>
        <c:majorGridlines/>
        <c:numFmt formatCode="#,##0" sourceLinked="1"/>
        <c:tickLblPos val="nextTo"/>
        <c:crossAx val="57099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975308641975308"/>
          <c:y val="0.72780391177184567"/>
          <c:w val="0.80839506172839493"/>
          <c:h val="0.24974782528770328"/>
        </c:manualLayout>
      </c:layout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Vodafone Rg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Vodafone Rg" pitchFamily="34" charset="0"/>
                <a:cs typeface="+mn-cs"/>
              </a:defRPr>
            </a:lvl1pPr>
          </a:lstStyle>
          <a:p>
            <a:pPr>
              <a:defRPr/>
            </a:pPr>
            <a:fld id="{014AE140-7A76-41D6-A01B-194746734D05}" type="datetimeFigureOut">
              <a:rPr lang="en-GB"/>
              <a:pPr>
                <a:defRPr/>
              </a:pPr>
              <a:t>15/09/2013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Vodafone Rg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Vodafone Rg" pitchFamily="34" charset="0"/>
                <a:cs typeface="+mn-cs"/>
              </a:defRPr>
            </a:lvl1pPr>
          </a:lstStyle>
          <a:p>
            <a:pPr>
              <a:defRPr/>
            </a:pPr>
            <a:fld id="{3AD97DEA-6A58-4D49-81A1-E496EE4AD8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25613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Vodafone Rg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Vodafone Rg" pitchFamily="34" charset="0"/>
                <a:cs typeface="+mn-cs"/>
              </a:defRPr>
            </a:lvl1pPr>
          </a:lstStyle>
          <a:p>
            <a:pPr>
              <a:defRPr/>
            </a:pPr>
            <a:fld id="{5373A63B-D22D-4A02-9E74-FE88F393148B}" type="datetimeFigureOut">
              <a:rPr lang="en-GB"/>
              <a:pPr>
                <a:defRPr/>
              </a:pPr>
              <a:t>15/09/2013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Vodafone Rg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Vodafone Rg" pitchFamily="34" charset="0"/>
                <a:cs typeface="+mn-cs"/>
              </a:defRPr>
            </a:lvl1pPr>
          </a:lstStyle>
          <a:p>
            <a:pPr>
              <a:defRPr/>
            </a:pPr>
            <a:fld id="{0197C2F1-10AA-42CA-972C-764772C9D2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7843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7C2F1-10AA-42CA-972C-764772C9D2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34654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7C2F1-10AA-42CA-972C-764772C9D25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7779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7C2F1-10AA-42CA-972C-764772C9D2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5260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7C2F1-10AA-42CA-972C-764772C9D25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76069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7C2F1-10AA-42CA-972C-764772C9D2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018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7C2F1-10AA-42CA-972C-764772C9D25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71098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7C2F1-10AA-42CA-972C-764772C9D25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26371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7C2F1-10AA-42CA-972C-764772C9D2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04367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7C2F1-10AA-42CA-972C-764772C9D25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0294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7C2F1-10AA-42CA-972C-764772C9D25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0951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vf round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4800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300" y="1303106"/>
            <a:ext cx="7772400" cy="1102519"/>
          </a:xfrm>
        </p:spPr>
        <p:txBody>
          <a:bodyPr>
            <a:normAutofit/>
          </a:bodyPr>
          <a:lstStyle>
            <a:lvl1pPr>
              <a:defRPr sz="3300"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919" y="2509025"/>
            <a:ext cx="7304856" cy="131445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tx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0807338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323850" y="304800"/>
            <a:ext cx="4032250" cy="1616075"/>
          </a:xfrm>
          <a:prstGeom prst="rect">
            <a:avLst/>
          </a:prstGeom>
          <a:solidFill>
            <a:srgbClr val="E60000"/>
          </a:solidFill>
          <a:ln w="317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ts val="2600"/>
              </a:lnSpc>
              <a:spcAft>
                <a:spcPts val="800"/>
              </a:spcAft>
              <a:defRPr/>
            </a:pPr>
            <a:endParaRPr lang="en-GB" sz="2200">
              <a:solidFill>
                <a:srgbClr val="000000"/>
              </a:solidFill>
              <a:latin typeface="Vodafone Lt" pitchFamily="34" charset="0"/>
            </a:endParaRPr>
          </a:p>
        </p:txBody>
      </p:sp>
      <p:sp>
        <p:nvSpPr>
          <p:cNvPr id="5" name="Rectangle 1038"/>
          <p:cNvSpPr>
            <a:spLocks noChangeArrowheads="1"/>
          </p:cNvSpPr>
          <p:nvPr userDrawn="1"/>
        </p:nvSpPr>
        <p:spPr bwMode="auto">
          <a:xfrm>
            <a:off x="493713" y="1579563"/>
            <a:ext cx="29892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1300">
                <a:solidFill>
                  <a:srgbClr val="FFFFFF"/>
                </a:solidFill>
                <a:latin typeface="Vodafone Rg" pitchFamily="34" charset="0"/>
              </a:rPr>
              <a:t>08 August 2011</a:t>
            </a:r>
            <a:endParaRPr lang="en-US" sz="1300">
              <a:solidFill>
                <a:srgbClr val="FFFFFF"/>
              </a:solidFill>
              <a:latin typeface="Vodafone Rg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956" y="347144"/>
            <a:ext cx="3980020" cy="1102519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871" y="987574"/>
            <a:ext cx="3970105" cy="504056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335862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179388" indent="-179388">
              <a:spcAft>
                <a:spcPts val="1200"/>
              </a:spcAft>
              <a:defRPr>
                <a:latin typeface="Vodafone Rg" pitchFamily="34" charset="0"/>
              </a:defRPr>
            </a:lvl1pPr>
            <a:lvl2pPr marL="357188" indent="-177800">
              <a:defRPr>
                <a:latin typeface="Vodafone Rg" pitchFamily="34" charset="0"/>
              </a:defRPr>
            </a:lvl2pPr>
            <a:lvl3pPr marL="536575" indent="-179388">
              <a:defRPr>
                <a:latin typeface="Vodafone Rg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6234219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35495477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46BF89-01BD-432D-93B8-26EB541B762E}" type="datetimeFigureOut">
              <a:rPr lang="hu-HU" smtClean="0"/>
              <a:pPr/>
              <a:t>2013.09.15.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4BA772-454A-449F-9988-B15C26E06B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4340587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en-GB" altLang="hu-HU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742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</p:txBody>
      </p:sp>
      <p:pic>
        <p:nvPicPr>
          <p:cNvPr id="14340" name="Picture 15" descr="vf round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7738" y="4665663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333375" y="4756150"/>
            <a:ext cx="2016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>
              <a:lnSpc>
                <a:spcPct val="100000"/>
              </a:lnSpc>
              <a:spcAft>
                <a:spcPct val="0"/>
              </a:spcAft>
              <a:defRPr sz="700" b="0">
                <a:latin typeface="Vodafone Rg" pitchFamily="34" charset="0"/>
              </a:defRPr>
            </a:lvl1pPr>
          </a:lstStyle>
          <a:p>
            <a:pPr fontAlgn="auto">
              <a:spcBef>
                <a:spcPts val="0"/>
              </a:spcBef>
              <a:defRPr/>
            </a:pPr>
            <a:fld id="{B4750090-DC5F-4921-AE67-B1499868BD5D}" type="slidenum">
              <a:rPr lang="en-GB" smtClean="0">
                <a:cs typeface="+mn-cs"/>
              </a:rPr>
              <a:pPr fontAlgn="auto">
                <a:spcBef>
                  <a:spcPts val="0"/>
                </a:spcBef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2" r:id="rId4"/>
    <p:sldLayoutId id="2147483707" r:id="rId5"/>
  </p:sldLayoutIdLst>
  <p:transition spd="med">
    <p:wipe dir="r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kern="1200">
          <a:solidFill>
            <a:srgbClr val="E60000"/>
          </a:solidFill>
          <a:latin typeface="Vodafone Rg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60000"/>
          </a:solidFill>
          <a:latin typeface="Vodafone Rg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60000"/>
          </a:solidFill>
          <a:latin typeface="Vodafone Rg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60000"/>
          </a:solidFill>
          <a:latin typeface="Vodafone Rg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60000"/>
          </a:solidFill>
          <a:latin typeface="Vodafone Rg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E60000"/>
          </a:solidFill>
          <a:latin typeface="Vodafone Rg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E60000"/>
          </a:solidFill>
          <a:latin typeface="Vodafone Rg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E60000"/>
          </a:solidFill>
          <a:latin typeface="Vodafone Rg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E60000"/>
          </a:solidFill>
          <a:latin typeface="Vodafone Rg" pitchFamily="34" charset="0"/>
        </a:defRPr>
      </a:lvl9pPr>
    </p:titleStyle>
    <p:bodyStyle>
      <a:lvl1pPr marL="285750" indent="-285750" algn="l" rtl="0" eaLnBrk="0" fontAlgn="base" hangingPunct="0">
        <a:spcBef>
          <a:spcPct val="0"/>
        </a:spcBef>
        <a:spcAft>
          <a:spcPts val="600"/>
        </a:spcAft>
        <a:buClr>
          <a:srgbClr val="E60000"/>
        </a:buClr>
        <a:buFont typeface="Arial" pitchFamily="34" charset="0"/>
        <a:buChar char="•"/>
        <a:defRPr sz="16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515938" indent="-220663" algn="l" rtl="0" eaLnBrk="0" fontAlgn="base" hangingPunct="0">
        <a:spcBef>
          <a:spcPct val="0"/>
        </a:spcBef>
        <a:spcAft>
          <a:spcPts val="600"/>
        </a:spcAft>
        <a:buClr>
          <a:srgbClr val="E60000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749300" indent="-227013" algn="l" rtl="0" eaLnBrk="0" fontAlgn="base" hangingPunct="0">
        <a:spcBef>
          <a:spcPct val="0"/>
        </a:spcBef>
        <a:spcAft>
          <a:spcPts val="1200"/>
        </a:spcAft>
        <a:buClr>
          <a:srgbClr val="E60000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60000"/>
        </a:buClr>
        <a:buFont typeface="Calibri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60000"/>
        </a:buClr>
        <a:buFont typeface="Calibri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tansharm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hetansharma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38300" y="1303106"/>
            <a:ext cx="7772400" cy="1628684"/>
          </a:xfrm>
        </p:spPr>
        <p:txBody>
          <a:bodyPr>
            <a:noAutofit/>
          </a:bodyPr>
          <a:lstStyle/>
          <a:p>
            <a:r>
              <a:rPr lang="hu-HU" sz="4800" dirty="0" smtClean="0">
                <a:latin typeface="Vodafone Rg" pitchFamily="34" charset="0"/>
              </a:rPr>
              <a:t>A mobil távközlés,</a:t>
            </a:r>
            <a:br>
              <a:rPr lang="hu-HU" sz="4800" dirty="0" smtClean="0">
                <a:latin typeface="Vodafone Rg" pitchFamily="34" charset="0"/>
              </a:rPr>
            </a:br>
            <a:r>
              <a:rPr lang="hu-HU" sz="4800" dirty="0" smtClean="0">
                <a:latin typeface="Vodafone Rg" pitchFamily="34" charset="0"/>
              </a:rPr>
              <a:t>mint </a:t>
            </a:r>
            <a:r>
              <a:rPr lang="hu-HU" sz="4800" dirty="0">
                <a:latin typeface="Vodafone Rg" pitchFamily="34" charset="0"/>
              </a:rPr>
              <a:t>a növekedés motorja?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83768" y="3651870"/>
            <a:ext cx="6400800" cy="1314450"/>
          </a:xfrm>
        </p:spPr>
        <p:txBody>
          <a:bodyPr/>
          <a:lstStyle/>
          <a:p>
            <a:pPr algn="r"/>
            <a:r>
              <a:rPr lang="hu-HU" dirty="0" smtClean="0">
                <a:latin typeface="Vodafone Rg" pitchFamily="34" charset="0"/>
              </a:rPr>
              <a:t>Dr. Beck György </a:t>
            </a:r>
            <a:r>
              <a:rPr lang="hu-HU" dirty="0"/>
              <a:t>(elnök, Vodafone)</a:t>
            </a:r>
            <a:endParaRPr lang="hu-HU" dirty="0" smtClean="0">
              <a:latin typeface="Vodafone Rg" pitchFamily="34" charset="0"/>
            </a:endParaRPr>
          </a:p>
          <a:p>
            <a:pPr algn="r"/>
            <a:r>
              <a:rPr lang="hu-HU" dirty="0" smtClean="0">
                <a:latin typeface="Vodafone Rg" pitchFamily="34" charset="0"/>
              </a:rPr>
              <a:t>Privátbankár konferencia</a:t>
            </a:r>
          </a:p>
          <a:p>
            <a:pPr algn="r"/>
            <a:r>
              <a:rPr lang="hu-HU" dirty="0" smtClean="0">
                <a:latin typeface="Vodafone Rg" pitchFamily="34" charset="0"/>
              </a:rPr>
              <a:t>2013. szeptember 18.</a:t>
            </a:r>
            <a:endParaRPr lang="hu-HU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8205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000" y="1707654"/>
            <a:ext cx="8229600" cy="288032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hu-HU" sz="1800" b="1" dirty="0" smtClean="0"/>
              <a:t>Maroslele Okos Falu 2013 program </a:t>
            </a:r>
            <a:r>
              <a:rPr lang="hu-HU" sz="1800" dirty="0" smtClean="0"/>
              <a:t>- Vodafone / Délvilág  projekt, már folyamatban</a:t>
            </a:r>
          </a:p>
          <a:p>
            <a:pPr lvl="1" eaLnBrk="1" hangingPunct="1">
              <a:spcBef>
                <a:spcPts val="0"/>
              </a:spcBef>
            </a:pPr>
            <a:r>
              <a:rPr lang="hu-HU" dirty="0" smtClean="0"/>
              <a:t>Szeptember-december között, </a:t>
            </a:r>
          </a:p>
          <a:p>
            <a:pPr lvl="1" eaLnBrk="1" hangingPunct="1">
              <a:spcBef>
                <a:spcPts val="0"/>
              </a:spcBef>
            </a:pPr>
            <a:r>
              <a:rPr lang="hu-HU" dirty="0" smtClean="0"/>
              <a:t>Egy kistelepülésen mutatjuk be „mit tud” a mobil </a:t>
            </a:r>
            <a:r>
              <a:rPr lang="hu-HU" dirty="0" err="1" smtClean="0"/>
              <a:t>szélessáv</a:t>
            </a:r>
            <a:r>
              <a:rPr lang="hu-HU" dirty="0" smtClean="0"/>
              <a:t>, hogyan változtathatja meg az életet</a:t>
            </a:r>
          </a:p>
          <a:p>
            <a:pPr lvl="1" eaLnBrk="1" hangingPunct="1">
              <a:spcBef>
                <a:spcPts val="0"/>
              </a:spcBef>
            </a:pPr>
            <a:r>
              <a:rPr lang="hu-HU" dirty="0" smtClean="0"/>
              <a:t>Támogatás, oktatás, életmód és gazdaság fejlesztés</a:t>
            </a:r>
          </a:p>
          <a:p>
            <a:pPr eaLnBrk="1" hangingPunct="1">
              <a:spcBef>
                <a:spcPts val="0"/>
              </a:spcBef>
            </a:pPr>
            <a:endParaRPr lang="hu-HU" sz="1800" b="1" dirty="0" smtClean="0"/>
          </a:p>
          <a:p>
            <a:pPr eaLnBrk="1" hangingPunct="1">
              <a:spcBef>
                <a:spcPts val="0"/>
              </a:spcBef>
            </a:pPr>
            <a:r>
              <a:rPr lang="hu-HU" sz="1800" b="1" dirty="0" smtClean="0"/>
              <a:t>Digitális Otthon Program </a:t>
            </a:r>
            <a:r>
              <a:rPr lang="hu-HU" sz="1800" dirty="0" smtClean="0"/>
              <a:t>– állam, szolgáltatók, gyártók összefogásával, előkészületben</a:t>
            </a:r>
          </a:p>
          <a:p>
            <a:pPr eaLnBrk="1" hangingPunct="1">
              <a:spcBef>
                <a:spcPts val="0"/>
              </a:spcBef>
            </a:pPr>
            <a:endParaRPr lang="hu-HU" sz="1800" dirty="0" smtClean="0"/>
          </a:p>
          <a:p>
            <a:pPr eaLnBrk="1" hangingPunct="1">
              <a:spcBef>
                <a:spcPts val="0"/>
              </a:spcBef>
            </a:pPr>
            <a:endParaRPr 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787774"/>
            <a:ext cx="1890123" cy="697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1332000" y="4608000"/>
            <a:ext cx="6480000" cy="396000"/>
          </a:xfrm>
          <a:prstGeom prst="rect">
            <a:avLst/>
          </a:prstGeom>
          <a:solidFill>
            <a:srgbClr val="E6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b="1" dirty="0" smtClean="0">
                <a:solidFill>
                  <a:schemeClr val="bg1"/>
                </a:solidFill>
                <a:latin typeface="Vodafone Rg" pitchFamily="34" charset="0"/>
              </a:rPr>
              <a:t>Igen:  a mobilnet a növekedés motorja</a:t>
            </a:r>
            <a:endParaRPr lang="hu-HU" b="1" dirty="0">
              <a:solidFill>
                <a:schemeClr val="bg1"/>
              </a:solidFill>
              <a:latin typeface="Vodafone Rg" pitchFamily="34" charset="0"/>
            </a:endParaRPr>
          </a:p>
        </p:txBody>
      </p:sp>
      <p:pic>
        <p:nvPicPr>
          <p:cNvPr id="8" name="Kép 7" descr="P344_vodafone_okosfalu_tablet_840x594-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67494"/>
            <a:ext cx="1718175" cy="1207018"/>
          </a:xfrm>
          <a:prstGeom prst="rect">
            <a:avLst/>
          </a:prstGeom>
        </p:spPr>
      </p:pic>
      <p:pic>
        <p:nvPicPr>
          <p:cNvPr id="9" name="Kép 8" descr="marosle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95" y="94341"/>
            <a:ext cx="5239193" cy="15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7418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8229600" cy="709613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113" y="1076325"/>
            <a:ext cx="8105775" cy="2990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000" y="1008000"/>
            <a:ext cx="7776424" cy="3672408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hu-HU" sz="1800" dirty="0" smtClean="0"/>
              <a:t>AT </a:t>
            </a:r>
            <a:r>
              <a:rPr lang="hu-HU" sz="1800" dirty="0" err="1" smtClean="0"/>
              <a:t>Kearney</a:t>
            </a:r>
            <a:r>
              <a:rPr lang="hu-HU" sz="1800" dirty="0" smtClean="0"/>
              <a:t>/ GSMA / </a:t>
            </a:r>
            <a:r>
              <a:rPr lang="hu-HU" sz="1800" dirty="0" err="1" smtClean="0"/>
              <a:t>Deloitte</a:t>
            </a:r>
            <a:r>
              <a:rPr lang="hu-HU" sz="1800" dirty="0" smtClean="0"/>
              <a:t>:</a:t>
            </a:r>
            <a:endParaRPr lang="hu-HU" sz="1800" dirty="0" smtClean="0">
              <a:hlinkClick r:id="rId3"/>
            </a:endParaRPr>
          </a:p>
          <a:p>
            <a:pPr lvl="1" eaLnBrk="1" hangingPunct="1"/>
            <a:r>
              <a:rPr lang="hu-HU" dirty="0" smtClean="0"/>
              <a:t>A teljes mobil-ökoszisztéma  (szolgáltatók, gyártók) bő </a:t>
            </a:r>
            <a:r>
              <a:rPr lang="hu-HU" dirty="0"/>
              <a:t>1500 milliárd </a:t>
            </a:r>
            <a:r>
              <a:rPr lang="hu-HU" dirty="0" smtClean="0"/>
              <a:t>dolláros  =   a globális GDP 2,2%-a</a:t>
            </a:r>
          </a:p>
          <a:p>
            <a:pPr lvl="1" eaLnBrk="1" hangingPunct="1"/>
            <a:r>
              <a:rPr lang="hu-HU" dirty="0" smtClean="0"/>
              <a:t>Mobil előfizetések száma (2013) -  3,4 milliárd, minden második földlakó előfizető</a:t>
            </a:r>
          </a:p>
          <a:p>
            <a:pPr lvl="1" eaLnBrk="1" hangingPunct="1"/>
            <a:r>
              <a:rPr lang="hu-HU" dirty="0" smtClean="0"/>
              <a:t>Forgalmazó SIM kártyák száma (benne M2M is)  7,4 milliárd (és „gyorsan nő”)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32000" y="4608000"/>
            <a:ext cx="6480000" cy="396000"/>
          </a:xfrm>
          <a:prstGeom prst="rect">
            <a:avLst/>
          </a:prstGeom>
          <a:solidFill>
            <a:srgbClr val="E6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hu-HU" dirty="0"/>
              <a:t>Minden második földlakó mobil előfizető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612000" y="358775"/>
            <a:ext cx="8100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E60000"/>
                </a:solidFill>
                <a:latin typeface="Vodafone Rg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E60000"/>
                </a:solidFill>
                <a:latin typeface="Vodafone Rg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E60000"/>
                </a:solidFill>
                <a:latin typeface="Vodafone Rg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E60000"/>
                </a:solidFill>
                <a:latin typeface="Vodafone Rg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E60000"/>
                </a:solidFill>
                <a:latin typeface="Vodafone Rg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E60000"/>
                </a:solidFill>
                <a:latin typeface="Vodafone Rg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E60000"/>
                </a:solidFill>
                <a:latin typeface="Vodafone Rg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E60000"/>
                </a:solidFill>
                <a:latin typeface="Vodafone Rg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E60000"/>
                </a:solidFill>
                <a:latin typeface="Vodafone Rg" pitchFamily="34" charset="0"/>
              </a:defRPr>
            </a:lvl9pPr>
          </a:lstStyle>
          <a:p>
            <a:pPr eaLnBrk="1" hangingPunct="1"/>
            <a:r>
              <a:rPr lang="hu-HU" sz="2400" dirty="0"/>
              <a:t>A növekedés motorja? </a:t>
            </a:r>
            <a:endParaRPr lang="en-GB" altLang="hu-HU" dirty="0" smtClean="0"/>
          </a:p>
        </p:txBody>
      </p:sp>
      <p:pic>
        <p:nvPicPr>
          <p:cNvPr id="6" name="Kép 5" descr="ATkearney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643758"/>
            <a:ext cx="5904656" cy="18069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082672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mob_jo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175" y="1437883"/>
            <a:ext cx="3961324" cy="21647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8229600" cy="709613"/>
          </a:xfrm>
        </p:spPr>
        <p:txBody>
          <a:bodyPr/>
          <a:lstStyle/>
          <a:p>
            <a:r>
              <a:rPr lang="hu-HU" sz="2400" dirty="0" smtClean="0"/>
              <a:t>A növekedés motorja? Igen!</a:t>
            </a:r>
            <a:r>
              <a:rPr lang="en-GB" altLang="hu-HU" dirty="0" smtClean="0"/>
              <a:t/>
            </a:r>
            <a:br>
              <a:rPr lang="en-GB" alt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000" y="1008000"/>
            <a:ext cx="4330824" cy="302448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hu-HU" sz="1800" dirty="0" smtClean="0"/>
              <a:t>AT </a:t>
            </a:r>
            <a:r>
              <a:rPr lang="hu-HU" sz="1800" dirty="0" err="1" smtClean="0"/>
              <a:t>Kearney</a:t>
            </a:r>
            <a:r>
              <a:rPr lang="hu-HU" sz="1800" dirty="0" smtClean="0"/>
              <a:t>/ GSMA / </a:t>
            </a:r>
            <a:r>
              <a:rPr lang="hu-HU" sz="1800" dirty="0" err="1" smtClean="0"/>
              <a:t>Deloitte</a:t>
            </a:r>
            <a:r>
              <a:rPr lang="hu-HU" sz="1800" dirty="0" smtClean="0"/>
              <a:t>:</a:t>
            </a:r>
            <a:endParaRPr lang="hu-HU" sz="1800" dirty="0" smtClean="0">
              <a:hlinkClick r:id="rId4"/>
            </a:endParaRPr>
          </a:p>
          <a:p>
            <a:pPr lvl="1" eaLnBrk="1" hangingPunct="1"/>
            <a:r>
              <a:rPr lang="hu-HU" dirty="0" smtClean="0"/>
              <a:t>A mobilipar 2012-ben 8,</a:t>
            </a:r>
            <a:r>
              <a:rPr lang="hu-HU" dirty="0" err="1" smtClean="0"/>
              <a:t>8</a:t>
            </a:r>
            <a:r>
              <a:rPr lang="hu-HU" dirty="0" smtClean="0"/>
              <a:t> millió főt foglalkoztatott, növekedés főként a fejlődő piacokon várható.</a:t>
            </a:r>
          </a:p>
          <a:p>
            <a:pPr lvl="1" eaLnBrk="1" hangingPunct="1"/>
            <a:r>
              <a:rPr lang="hu-HU" dirty="0" smtClean="0"/>
              <a:t>10%-os váltás a 2G/3G között 0,15% ponttal növeli az egy főre jutó GDP növekedését</a:t>
            </a:r>
          </a:p>
          <a:p>
            <a:pPr lvl="1" eaLnBrk="1" hangingPunct="1"/>
            <a:r>
              <a:rPr lang="hu-HU" dirty="0" smtClean="0"/>
              <a:t>A mobil adatforgalom megduplázása évente 0,5% ponttal növeli az egy főre jutó GDP növekedését</a:t>
            </a:r>
          </a:p>
          <a:p>
            <a:pPr lvl="1" eaLnBrk="1" hangingPunct="1"/>
            <a:r>
              <a:rPr lang="hu-HU" dirty="0" smtClean="0"/>
              <a:t>A mobil penetráció 10%-os növelése 4,2 százalékponttal növeli a produktivitást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332000" y="4608000"/>
            <a:ext cx="6480000" cy="396000"/>
          </a:xfrm>
          <a:prstGeom prst="rect">
            <a:avLst/>
          </a:prstGeom>
          <a:solidFill>
            <a:srgbClr val="E6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hu-HU" dirty="0"/>
              <a:t>Növekvő mobil adatforgalom: gyorsuló GDP növekedés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8100000" cy="504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2400" dirty="0"/>
              <a:t>A  mobil adatforgalom és a </a:t>
            </a:r>
            <a:r>
              <a:rPr lang="hu-HU" sz="2400" dirty="0" smtClean="0"/>
              <a:t>GDP </a:t>
            </a:r>
            <a:r>
              <a:rPr lang="hu-HU" sz="2400" dirty="0"/>
              <a:t>növekedés</a:t>
            </a:r>
          </a:p>
        </p:txBody>
      </p:sp>
      <p:pic>
        <p:nvPicPr>
          <p:cNvPr id="4" name="Tartalom helye 3" descr="GDP_3G_deloitt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1" y="1008000"/>
            <a:ext cx="7920879" cy="3537487"/>
          </a:xfrm>
        </p:spPr>
      </p:pic>
      <p:sp>
        <p:nvSpPr>
          <p:cNvPr id="6" name="Szövegdoboz 5"/>
          <p:cNvSpPr txBox="1"/>
          <p:nvPr/>
        </p:nvSpPr>
        <p:spPr>
          <a:xfrm>
            <a:off x="1332000" y="4608000"/>
            <a:ext cx="6480000" cy="396000"/>
          </a:xfrm>
          <a:prstGeom prst="rect">
            <a:avLst/>
          </a:prstGeom>
          <a:solidFill>
            <a:srgbClr val="E6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hu-HU" dirty="0"/>
              <a:t>A mobil adatforgalom növekedés hatása a GDP-re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55576" y="4011910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b="1" dirty="0" smtClean="0"/>
              <a:t>A Cisco 2005-2010 közötti adatai alapján</a:t>
            </a:r>
            <a:endParaRPr lang="hu-HU" sz="800" b="1" dirty="0"/>
          </a:p>
        </p:txBody>
      </p:sp>
    </p:spTree>
    <p:extLst>
      <p:ext uri="{BB962C8B-B14F-4D97-AF65-F5344CB8AC3E}">
        <p14:creationId xmlns:p14="http://schemas.microsoft.com/office/powerpoint/2010/main" xmlns="" val="40542830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8100000" cy="504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2400" dirty="0"/>
              <a:t>A 3G elterjedtsége és a </a:t>
            </a:r>
            <a:r>
              <a:rPr lang="hu-HU" sz="2400" dirty="0" smtClean="0"/>
              <a:t>GDP növekedése</a:t>
            </a:r>
            <a:endParaRPr lang="hu-HU" sz="2400" dirty="0"/>
          </a:p>
        </p:txBody>
      </p:sp>
      <p:pic>
        <p:nvPicPr>
          <p:cNvPr id="4" name="Tartalom helye 3" descr="3Gnovekedes_gdp_AT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008000"/>
            <a:ext cx="7776864" cy="3394472"/>
          </a:xfrm>
        </p:spPr>
      </p:pic>
      <p:cxnSp>
        <p:nvCxnSpPr>
          <p:cNvPr id="6" name="Egyenes összekötő nyíllal 5"/>
          <p:cNvCxnSpPr/>
          <p:nvPr/>
        </p:nvCxnSpPr>
        <p:spPr>
          <a:xfrm flipV="1">
            <a:off x="2483768" y="2571750"/>
            <a:ext cx="1872208" cy="1458162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7061613" y="1275606"/>
            <a:ext cx="1625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i="1" dirty="0" smtClean="0">
                <a:latin typeface="Vodafone Rg" pitchFamily="34" charset="0"/>
              </a:rPr>
              <a:t>Forrás: </a:t>
            </a:r>
            <a:r>
              <a:rPr lang="hu-HU" sz="800" i="1" dirty="0" err="1" smtClean="0">
                <a:latin typeface="Vodafone Rg" pitchFamily="34" charset="0"/>
              </a:rPr>
              <a:t>ATKearney</a:t>
            </a:r>
            <a:r>
              <a:rPr lang="hu-HU" sz="800" i="1" dirty="0" smtClean="0">
                <a:latin typeface="Vodafone Rg" pitchFamily="34" charset="0"/>
              </a:rPr>
              <a:t> </a:t>
            </a:r>
            <a:endParaRPr lang="hu-HU" sz="800" i="1" dirty="0">
              <a:latin typeface="Vodafone Rg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332000" y="4608000"/>
            <a:ext cx="6480000" cy="396000"/>
          </a:xfrm>
          <a:prstGeom prst="rect">
            <a:avLst/>
          </a:prstGeom>
          <a:solidFill>
            <a:srgbClr val="E6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Vodafone Rg" pitchFamily="34" charset="0"/>
              </a:rPr>
              <a:t>Összhangban a fejlettséggel</a:t>
            </a:r>
          </a:p>
        </p:txBody>
      </p:sp>
    </p:spTree>
    <p:extLst>
      <p:ext uri="{BB962C8B-B14F-4D97-AF65-F5344CB8AC3E}">
        <p14:creationId xmlns:p14="http://schemas.microsoft.com/office/powerpoint/2010/main" xmlns="" val="23747431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8100000" cy="504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2400" dirty="0"/>
              <a:t>Hazai helyzet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000" y="1008000"/>
            <a:ext cx="8229600" cy="3394075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hu-HU" sz="1800" dirty="0"/>
              <a:t>2012-ben 2011-hez képest Magyarországon 40%-kal nőtt a mobil adatforgalom</a:t>
            </a:r>
          </a:p>
          <a:p>
            <a:pPr lvl="1" eaLnBrk="1" hangingPunct="1"/>
            <a:r>
              <a:rPr lang="hu-HU" dirty="0"/>
              <a:t>Mi nőtt még 2012-ben 40%-kal?</a:t>
            </a:r>
          </a:p>
          <a:p>
            <a:pPr eaLnBrk="1" hangingPunct="1">
              <a:spcBef>
                <a:spcPts val="0"/>
              </a:spcBef>
            </a:pPr>
            <a:r>
              <a:rPr lang="hu-HU" sz="1800" dirty="0"/>
              <a:t>Ugyanekkor a mobilnetet aktívan használók száma 700 </a:t>
            </a:r>
            <a:r>
              <a:rPr lang="hu-HU" sz="1800" dirty="0" smtClean="0"/>
              <a:t>ezerrel </a:t>
            </a:r>
            <a:r>
              <a:rPr lang="hu-HU" sz="1800" dirty="0"/>
              <a:t>2,4 millióra emelkedett (+41%) </a:t>
            </a:r>
          </a:p>
          <a:p>
            <a:pPr eaLnBrk="1" hangingPunct="1">
              <a:spcBef>
                <a:spcPts val="0"/>
              </a:spcBef>
            </a:pPr>
            <a:r>
              <a:rPr lang="hu-HU" sz="1800" dirty="0" smtClean="0"/>
              <a:t>Az újonnan eladott mobiltelefonok 60-70% okostelefon</a:t>
            </a:r>
          </a:p>
          <a:p>
            <a:pPr eaLnBrk="1" hangingPunct="1">
              <a:spcBef>
                <a:spcPts val="0"/>
              </a:spcBef>
            </a:pPr>
            <a:r>
              <a:rPr lang="hu-HU" sz="1800" dirty="0" smtClean="0"/>
              <a:t>IDC</a:t>
            </a:r>
            <a:r>
              <a:rPr lang="hu-HU" sz="1800" dirty="0"/>
              <a:t>: 2013 Q2: 96,1 ezer </a:t>
            </a:r>
            <a:r>
              <a:rPr lang="hu-HU" sz="1800" dirty="0" err="1"/>
              <a:t>tablet</a:t>
            </a:r>
            <a:r>
              <a:rPr lang="hu-HU" sz="1800" dirty="0"/>
              <a:t> eladás - háromszoros növekedés év/</a:t>
            </a:r>
            <a:r>
              <a:rPr lang="hu-HU" sz="1800" dirty="0" err="1"/>
              <a:t>év</a:t>
            </a:r>
            <a:r>
              <a:rPr lang="hu-HU" sz="1800" dirty="0"/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hu-HU" sz="1800" dirty="0"/>
              <a:t>Várhatóan éves szinten 400 ezer </a:t>
            </a:r>
            <a:r>
              <a:rPr lang="hu-HU" sz="1800" dirty="0" err="1"/>
              <a:t>tablet</a:t>
            </a:r>
            <a:r>
              <a:rPr lang="hu-HU" sz="1800" dirty="0"/>
              <a:t> – duplája a 2012-es </a:t>
            </a:r>
            <a:r>
              <a:rPr lang="hu-HU" sz="1800" dirty="0" smtClean="0"/>
              <a:t>eladásnak</a:t>
            </a:r>
            <a:endParaRPr lang="hu-HU" sz="1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332000" y="4608000"/>
            <a:ext cx="6480000" cy="396000"/>
          </a:xfrm>
          <a:prstGeom prst="rect">
            <a:avLst/>
          </a:prstGeom>
          <a:solidFill>
            <a:srgbClr val="E6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Vodafone Rg" pitchFamily="34" charset="0"/>
              </a:rPr>
              <a:t>A táblagépek és okostelefonok húzzák a piacot</a:t>
            </a:r>
          </a:p>
        </p:txBody>
      </p:sp>
    </p:spTree>
    <p:extLst>
      <p:ext uri="{BB962C8B-B14F-4D97-AF65-F5344CB8AC3E}">
        <p14:creationId xmlns:p14="http://schemas.microsoft.com/office/powerpoint/2010/main" xmlns="" val="29494996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8100000" cy="504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2400" dirty="0"/>
              <a:t>Internet penetráció alakulása</a:t>
            </a:r>
            <a:r>
              <a:rPr lang="hu-HU" sz="2400" dirty="0" smtClean="0"/>
              <a:t>: a </a:t>
            </a:r>
            <a:r>
              <a:rPr lang="hu-HU" sz="2400" dirty="0"/>
              <a:t>mobilnet a motor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9644392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332000" y="4608000"/>
            <a:ext cx="6480000" cy="396000"/>
          </a:xfrm>
          <a:prstGeom prst="rect">
            <a:avLst/>
          </a:prstGeom>
          <a:solidFill>
            <a:srgbClr val="E6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Vodafone Rg" pitchFamily="34" charset="0"/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  <a:latin typeface="Vodafone Rg" pitchFamily="34" charset="0"/>
              </a:rPr>
              <a:t>mobilszélessáv</a:t>
            </a:r>
            <a:r>
              <a:rPr lang="hu-HU" b="1" dirty="0" smtClean="0">
                <a:solidFill>
                  <a:schemeClr val="bg1"/>
                </a:solidFill>
                <a:latin typeface="Vodafone Rg" pitchFamily="34" charset="0"/>
              </a:rPr>
              <a:t> immár a legelterjedtebb hozzáférés</a:t>
            </a:r>
          </a:p>
        </p:txBody>
      </p:sp>
    </p:spTree>
    <p:extLst>
      <p:ext uri="{BB962C8B-B14F-4D97-AF65-F5344CB8AC3E}">
        <p14:creationId xmlns:p14="http://schemas.microsoft.com/office/powerpoint/2010/main" xmlns="" val="15488377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8100000" cy="504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2400" dirty="0"/>
              <a:t>Hazai trendek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000" y="1008001"/>
            <a:ext cx="4752088" cy="3291942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hu-HU" dirty="0"/>
              <a:t>Telítődő hangpiac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hu-HU" dirty="0"/>
              <a:t>Bővülő mobilinternet piac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hu-HU" dirty="0"/>
              <a:t>Folyamatosan növekvő adatforgalom és frekvencia igény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hu-HU" dirty="0"/>
              <a:t>Új (állami) szolgáltatások mobilnetes alapokon</a:t>
            </a:r>
          </a:p>
          <a:p>
            <a:pPr lvl="1" eaLnBrk="1" hangingPunct="1"/>
            <a:r>
              <a:rPr lang="hu-HU" dirty="0" smtClean="0"/>
              <a:t>Elektronikus pénztárgépek</a:t>
            </a:r>
            <a:endParaRPr lang="hu-HU" dirty="0"/>
          </a:p>
          <a:p>
            <a:pPr lvl="1" eaLnBrk="1" hangingPunct="1"/>
            <a:r>
              <a:rPr lang="hu-HU" dirty="0" smtClean="0"/>
              <a:t>E-útdíj</a:t>
            </a:r>
          </a:p>
          <a:p>
            <a:pPr eaLnBrk="1" hangingPunct="1">
              <a:spcAft>
                <a:spcPts val="800"/>
              </a:spcAft>
            </a:pPr>
            <a:r>
              <a:rPr lang="hu-HU" dirty="0" smtClean="0"/>
              <a:t>M2M megoldások a piacon – itthon is</a:t>
            </a:r>
          </a:p>
          <a:p>
            <a:pPr lvl="1" eaLnBrk="1" hangingPunct="1"/>
            <a:r>
              <a:rPr lang="hu-HU" dirty="0" smtClean="0"/>
              <a:t>Automatizálás, energia szektor, pénzügy, egészségügy,  </a:t>
            </a:r>
            <a:r>
              <a:rPr lang="hu-HU" dirty="0" err="1" smtClean="0"/>
              <a:t>smart</a:t>
            </a:r>
            <a:r>
              <a:rPr lang="hu-HU" dirty="0" smtClean="0"/>
              <a:t> épületek, </a:t>
            </a:r>
            <a:r>
              <a:rPr lang="hu-HU" dirty="0" err="1" smtClean="0"/>
              <a:t>smart</a:t>
            </a:r>
            <a:r>
              <a:rPr lang="hu-HU" dirty="0" smtClean="0"/>
              <a:t> közlekedés, játékok, </a:t>
            </a:r>
            <a:r>
              <a:rPr lang="hu-HU" dirty="0" err="1" smtClean="0"/>
              <a:t>stb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32000" y="4608000"/>
            <a:ext cx="6480000" cy="396000"/>
          </a:xfrm>
          <a:prstGeom prst="rect">
            <a:avLst/>
          </a:prstGeom>
          <a:solidFill>
            <a:srgbClr val="E6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Vodafone Rg" pitchFamily="34" charset="0"/>
              </a:rPr>
              <a:t>Fejlett, robbanásra kész piac</a:t>
            </a:r>
          </a:p>
        </p:txBody>
      </p:sp>
      <p:pic>
        <p:nvPicPr>
          <p:cNvPr id="5" name="Kép 4" descr="gsm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714849"/>
            <a:ext cx="3491378" cy="18782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650389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8100000" cy="504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2400" dirty="0"/>
              <a:t>Pro és kontra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7544" y="963939"/>
            <a:ext cx="4038600" cy="3544122"/>
          </a:xfrm>
          <a:solidFill>
            <a:srgbClr val="AEA79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179388" indent="-179388" eaLnBrk="1" hangingPunct="1">
              <a:spcBef>
                <a:spcPts val="0"/>
              </a:spcBef>
            </a:pPr>
            <a:r>
              <a:rPr lang="hu-HU" sz="1800" dirty="0"/>
              <a:t>Lefedettség:</a:t>
            </a:r>
          </a:p>
          <a:p>
            <a:pPr marL="357188" lvl="1" indent="-177800" eaLnBrk="1" hangingPunct="1"/>
            <a:r>
              <a:rPr lang="hu-HU" sz="1600" dirty="0"/>
              <a:t>Hang (2G) - 98-99%-os</a:t>
            </a:r>
          </a:p>
          <a:p>
            <a:pPr marL="357188" lvl="1" indent="-177800" eaLnBrk="1" hangingPunct="1"/>
            <a:r>
              <a:rPr lang="hu-HU" sz="1600" dirty="0"/>
              <a:t>Adat (3G) - 60-95%-os</a:t>
            </a:r>
          </a:p>
          <a:p>
            <a:pPr marL="179388" indent="-179388" eaLnBrk="1" hangingPunct="1">
              <a:spcBef>
                <a:spcPts val="0"/>
              </a:spcBef>
              <a:spcAft>
                <a:spcPts val="1200"/>
              </a:spcAft>
            </a:pPr>
            <a:r>
              <a:rPr lang="hu-HU" sz="1800" dirty="0"/>
              <a:t>116/32%-os mobil/mobilinternet penetráció</a:t>
            </a:r>
          </a:p>
          <a:p>
            <a:pPr marL="179388" indent="-179388" eaLnBrk="1" hangingPunct="1">
              <a:spcBef>
                <a:spcPts val="0"/>
              </a:spcBef>
            </a:pPr>
            <a:r>
              <a:rPr lang="hu-HU" sz="1800" dirty="0"/>
              <a:t>Digitális átállás idén</a:t>
            </a:r>
          </a:p>
          <a:p>
            <a:pPr marL="357188" lvl="1" indent="-177800" eaLnBrk="1" hangingPunct="1"/>
            <a:r>
              <a:rPr lang="hu-HU" sz="1600" dirty="0"/>
              <a:t>Felszabaduló 800MHz</a:t>
            </a:r>
          </a:p>
          <a:p>
            <a:pPr marL="179388" indent="-179388" eaLnBrk="1" hangingPunct="1">
              <a:spcBef>
                <a:spcPts val="0"/>
              </a:spcBef>
              <a:spcAft>
                <a:spcPts val="1200"/>
              </a:spcAft>
            </a:pPr>
            <a:r>
              <a:rPr lang="hu-HU" sz="1800" dirty="0"/>
              <a:t>Fejlett, robbanásra kész piac</a:t>
            </a:r>
          </a:p>
          <a:p>
            <a:pPr marL="179388" indent="-179388" eaLnBrk="1" hangingPunct="1">
              <a:spcBef>
                <a:spcPts val="0"/>
              </a:spcBef>
              <a:spcAft>
                <a:spcPts val="1200"/>
              </a:spcAft>
            </a:pPr>
            <a:r>
              <a:rPr lang="hu-HU" sz="1800" dirty="0"/>
              <a:t>NMHH/Vodafone, Telekom, Telenor megállapodás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4008" y="963939"/>
            <a:ext cx="4038600" cy="3544122"/>
          </a:xfrm>
          <a:solidFill>
            <a:srgbClr val="E8E2D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79388" indent="-179388" eaLnBrk="1" hangingPunct="1">
              <a:spcBef>
                <a:spcPts val="0"/>
              </a:spcBef>
              <a:spcAft>
                <a:spcPts val="1200"/>
              </a:spcAft>
            </a:pPr>
            <a:r>
              <a:rPr lang="hu-HU" sz="1800" dirty="0" smtClean="0"/>
              <a:t>Bizonytalan helyzet, növekedést gátló tényezők</a:t>
            </a:r>
          </a:p>
          <a:p>
            <a:pPr marL="179388" indent="-179388" eaLnBrk="1" hangingPunct="1">
              <a:spcBef>
                <a:spcPts val="0"/>
              </a:spcBef>
              <a:spcAft>
                <a:spcPts val="1200"/>
              </a:spcAft>
            </a:pPr>
            <a:r>
              <a:rPr lang="hu-HU" sz="1800" dirty="0" smtClean="0"/>
              <a:t>2011-es </a:t>
            </a:r>
            <a:r>
              <a:rPr lang="hu-HU" sz="1800" dirty="0"/>
              <a:t>tender nyomán kialakult bizonytalanságok </a:t>
            </a:r>
          </a:p>
          <a:p>
            <a:pPr marL="179388" indent="-179388" eaLnBrk="1" hangingPunct="1">
              <a:spcBef>
                <a:spcPts val="0"/>
              </a:spcBef>
              <a:spcAft>
                <a:spcPts val="1200"/>
              </a:spcAft>
            </a:pPr>
            <a:r>
              <a:rPr lang="hu-HU" sz="1800" dirty="0"/>
              <a:t>Lejáró </a:t>
            </a:r>
            <a:r>
              <a:rPr lang="hu-HU" sz="1800" dirty="0" smtClean="0"/>
              <a:t>jogosultságok</a:t>
            </a:r>
          </a:p>
          <a:p>
            <a:pPr marL="409576" lvl="1" indent="-179388" eaLnBrk="1" hangingPunct="1">
              <a:spcBef>
                <a:spcPts val="0"/>
              </a:spcBef>
              <a:spcAft>
                <a:spcPts val="1200"/>
              </a:spcAft>
            </a:pPr>
            <a:r>
              <a:rPr lang="hu-HU" sz="1400" dirty="0" smtClean="0"/>
              <a:t>Meghosszabbítva</a:t>
            </a:r>
          </a:p>
          <a:p>
            <a:pPr marL="409576" lvl="1" indent="-179388" eaLnBrk="1" hangingPunct="1">
              <a:spcBef>
                <a:spcPts val="0"/>
              </a:spcBef>
              <a:spcAft>
                <a:spcPts val="1200"/>
              </a:spcAft>
            </a:pPr>
            <a:r>
              <a:rPr lang="hu-HU" sz="1400" dirty="0" smtClean="0"/>
              <a:t>Harmonizálva</a:t>
            </a:r>
            <a:endParaRPr lang="hu-HU" sz="1400" dirty="0"/>
          </a:p>
          <a:p>
            <a:pPr marL="179388" indent="-179388" eaLnBrk="1" hangingPunct="1">
              <a:spcBef>
                <a:spcPts val="0"/>
              </a:spcBef>
              <a:spcAft>
                <a:spcPts val="1200"/>
              </a:spcAft>
            </a:pPr>
            <a:r>
              <a:rPr lang="hu-HU" sz="1800" dirty="0" smtClean="0"/>
              <a:t>Különadók</a:t>
            </a:r>
            <a:endParaRPr lang="hu-HU" sz="1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332000" y="4608000"/>
            <a:ext cx="6480000" cy="396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Vodafone Rg" pitchFamily="34" charset="0"/>
              </a:rPr>
              <a:t>Esély a gyors növekedésre</a:t>
            </a:r>
          </a:p>
        </p:txBody>
      </p:sp>
      <p:sp>
        <p:nvSpPr>
          <p:cNvPr id="7" name="Freeform 22"/>
          <p:cNvSpPr>
            <a:spLocks/>
          </p:cNvSpPr>
          <p:nvPr/>
        </p:nvSpPr>
        <p:spPr bwMode="auto">
          <a:xfrm>
            <a:off x="8100392" y="1995686"/>
            <a:ext cx="762000" cy="446087"/>
          </a:xfrm>
          <a:custGeom>
            <a:avLst/>
            <a:gdLst>
              <a:gd name="T0" fmla="*/ 2147483647 w 480"/>
              <a:gd name="T1" fmla="*/ 2147483647 h 375"/>
              <a:gd name="T2" fmla="*/ 2147483647 w 480"/>
              <a:gd name="T3" fmla="*/ 0 h 375"/>
              <a:gd name="T4" fmla="*/ 2147483647 w 480"/>
              <a:gd name="T5" fmla="*/ 2147483647 h 375"/>
              <a:gd name="T6" fmla="*/ 2147483647 w 480"/>
              <a:gd name="T7" fmla="*/ 2147483647 h 375"/>
              <a:gd name="T8" fmla="*/ 0 w 480"/>
              <a:gd name="T9" fmla="*/ 2147483647 h 375"/>
              <a:gd name="T10" fmla="*/ 2147483647 w 480"/>
              <a:gd name="T11" fmla="*/ 2147483647 h 375"/>
              <a:gd name="T12" fmla="*/ 2147483647 w 480"/>
              <a:gd name="T13" fmla="*/ 2147483647 h 375"/>
              <a:gd name="T14" fmla="*/ 2147483647 w 480"/>
              <a:gd name="T15" fmla="*/ 2147483647 h 375"/>
              <a:gd name="T16" fmla="*/ 2147483647 w 480"/>
              <a:gd name="T17" fmla="*/ 2147483647 h 3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0"/>
              <a:gd name="T28" fmla="*/ 0 h 375"/>
              <a:gd name="T29" fmla="*/ 480 w 480"/>
              <a:gd name="T30" fmla="*/ 375 h 3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0" h="375">
                <a:moveTo>
                  <a:pt x="480" y="45"/>
                </a:moveTo>
                <a:lnTo>
                  <a:pt x="436" y="0"/>
                </a:lnTo>
                <a:lnTo>
                  <a:pt x="151" y="287"/>
                </a:lnTo>
                <a:lnTo>
                  <a:pt x="44" y="180"/>
                </a:lnTo>
                <a:lnTo>
                  <a:pt x="0" y="224"/>
                </a:lnTo>
                <a:lnTo>
                  <a:pt x="149" y="375"/>
                </a:lnTo>
                <a:lnTo>
                  <a:pt x="152" y="372"/>
                </a:lnTo>
                <a:lnTo>
                  <a:pt x="153" y="373"/>
                </a:lnTo>
                <a:lnTo>
                  <a:pt x="480" y="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Freeform 22"/>
          <p:cNvSpPr>
            <a:spLocks/>
          </p:cNvSpPr>
          <p:nvPr/>
        </p:nvSpPr>
        <p:spPr bwMode="auto">
          <a:xfrm>
            <a:off x="8100392" y="2859782"/>
            <a:ext cx="762000" cy="446087"/>
          </a:xfrm>
          <a:custGeom>
            <a:avLst/>
            <a:gdLst>
              <a:gd name="T0" fmla="*/ 2147483647 w 480"/>
              <a:gd name="T1" fmla="*/ 2147483647 h 375"/>
              <a:gd name="T2" fmla="*/ 2147483647 w 480"/>
              <a:gd name="T3" fmla="*/ 0 h 375"/>
              <a:gd name="T4" fmla="*/ 2147483647 w 480"/>
              <a:gd name="T5" fmla="*/ 2147483647 h 375"/>
              <a:gd name="T6" fmla="*/ 2147483647 w 480"/>
              <a:gd name="T7" fmla="*/ 2147483647 h 375"/>
              <a:gd name="T8" fmla="*/ 0 w 480"/>
              <a:gd name="T9" fmla="*/ 2147483647 h 375"/>
              <a:gd name="T10" fmla="*/ 2147483647 w 480"/>
              <a:gd name="T11" fmla="*/ 2147483647 h 375"/>
              <a:gd name="T12" fmla="*/ 2147483647 w 480"/>
              <a:gd name="T13" fmla="*/ 2147483647 h 375"/>
              <a:gd name="T14" fmla="*/ 2147483647 w 480"/>
              <a:gd name="T15" fmla="*/ 2147483647 h 375"/>
              <a:gd name="T16" fmla="*/ 2147483647 w 480"/>
              <a:gd name="T17" fmla="*/ 2147483647 h 3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0"/>
              <a:gd name="T28" fmla="*/ 0 h 375"/>
              <a:gd name="T29" fmla="*/ 480 w 480"/>
              <a:gd name="T30" fmla="*/ 375 h 3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0" h="375">
                <a:moveTo>
                  <a:pt x="480" y="45"/>
                </a:moveTo>
                <a:lnTo>
                  <a:pt x="436" y="0"/>
                </a:lnTo>
                <a:lnTo>
                  <a:pt x="151" y="287"/>
                </a:lnTo>
                <a:lnTo>
                  <a:pt x="44" y="180"/>
                </a:lnTo>
                <a:lnTo>
                  <a:pt x="0" y="224"/>
                </a:lnTo>
                <a:lnTo>
                  <a:pt x="149" y="375"/>
                </a:lnTo>
                <a:lnTo>
                  <a:pt x="152" y="372"/>
                </a:lnTo>
                <a:lnTo>
                  <a:pt x="153" y="373"/>
                </a:lnTo>
                <a:lnTo>
                  <a:pt x="480" y="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68552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oda SLT May 2011">
      <a:dk1>
        <a:srgbClr val="000000"/>
      </a:dk1>
      <a:lt1>
        <a:srgbClr val="FFFFFF"/>
      </a:lt1>
      <a:dk2>
        <a:srgbClr val="000000"/>
      </a:dk2>
      <a:lt2>
        <a:srgbClr val="82786F"/>
      </a:lt2>
      <a:accent1>
        <a:srgbClr val="E60000"/>
      </a:accent1>
      <a:accent2>
        <a:srgbClr val="82786F"/>
      </a:accent2>
      <a:accent3>
        <a:srgbClr val="AEA79F"/>
      </a:accent3>
      <a:accent4>
        <a:srgbClr val="9C2AA0"/>
      </a:accent4>
      <a:accent5>
        <a:srgbClr val="00B0CA"/>
      </a:accent5>
      <a:accent6>
        <a:srgbClr val="A8B400"/>
      </a:accent6>
      <a:hlink>
        <a:srgbClr val="E60000"/>
      </a:hlink>
      <a:folHlink>
        <a:srgbClr val="E600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8E2DD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play_x0020_on_x0020_homepage xmlns="61176608-1695-4d22-a7b0-63fc92e9ef28">false</Display_x0020_on_x0020_homepag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2C59A5F2D04FA16788398ADFED9F" ma:contentTypeVersion="1" ma:contentTypeDescription="Create a new document." ma:contentTypeScope="" ma:versionID="00018dffdb8a7fc99801071590966d43">
  <xsd:schema xmlns:xsd="http://www.w3.org/2001/XMLSchema" xmlns:p="http://schemas.microsoft.com/office/2006/metadata/properties" xmlns:ns2="61176608-1695-4d22-a7b0-63fc92e9ef28" targetNamespace="http://schemas.microsoft.com/office/2006/metadata/properties" ma:root="true" ma:fieldsID="48986184871604c7f00d6421bff0b8c1" ns2:_="">
    <xsd:import namespace="61176608-1695-4d22-a7b0-63fc92e9ef28"/>
    <xsd:element name="properties">
      <xsd:complexType>
        <xsd:sequence>
          <xsd:element name="documentManagement">
            <xsd:complexType>
              <xsd:all>
                <xsd:element ref="ns2:Display_x0020_on_x0020_homep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1176608-1695-4d22-a7b0-63fc92e9ef28" elementFormDefault="qualified">
    <xsd:import namespace="http://schemas.microsoft.com/office/2006/documentManagement/types"/>
    <xsd:element name="Display_x0020_on_x0020_homepage" ma:index="8" nillable="true" ma:displayName="Display on homepage" ma:default="0" ma:description="Tick this box if you want to display this document on the homepage." ma:internalName="Display_x0020_on_x0020_homepag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5DFBE4-4967-404A-A1D5-4629AAF42A8D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61176608-1695-4d22-a7b0-63fc92e9ef28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D78733-91AF-47E5-9739-A9BD11E62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76608-1695-4d22-a7b0-63fc92e9ef2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D934A01-67C0-4D83-B027-AC311C9FC2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Diavetítés a képernyőre (16:9 oldalarány)</PresentationFormat>
  <Paragraphs>77</Paragraphs>
  <Slides>11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 Theme</vt:lpstr>
      <vt:lpstr>A mobil távközlés, mint a növekedés motorja?</vt:lpstr>
      <vt:lpstr>2. dia</vt:lpstr>
      <vt:lpstr>A növekedés motorja? Igen! </vt:lpstr>
      <vt:lpstr>A  mobil adatforgalom és a GDP növekedés</vt:lpstr>
      <vt:lpstr>A 3G elterjedtsége és a GDP növekedése</vt:lpstr>
      <vt:lpstr>Hazai helyzet</vt:lpstr>
      <vt:lpstr>Internet penetráció alakulása: a mobilnet a motor</vt:lpstr>
      <vt:lpstr>Hazai trendek</vt:lpstr>
      <vt:lpstr>Pro és kontra</vt:lpstr>
      <vt:lpstr>10. dia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100</cp:revision>
  <cp:lastPrinted>2011-08-30T12:20:26Z</cp:lastPrinted>
  <dcterms:created xsi:type="dcterms:W3CDTF">2011-08-08T08:30:59Z</dcterms:created>
  <dcterms:modified xsi:type="dcterms:W3CDTF">2013-09-15T13:12:34Z</dcterms:modified>
</cp:coreProperties>
</file>